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313" r:id="rId3"/>
    <p:sldId id="293" r:id="rId4"/>
    <p:sldId id="314" r:id="rId5"/>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p:normalViewPr>
  <p:slideViewPr>
    <p:cSldViewPr snapToGrid="0">
      <p:cViewPr varScale="1">
        <p:scale>
          <a:sx n="48" d="100"/>
          <a:sy n="48" d="100"/>
        </p:scale>
        <p:origin x="21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42599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93441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64357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404357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400581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70167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63337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99676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129600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264478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8319179-DB6E-4FA3-B394-3CE4BE04A600}"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D53AE-E2A3-4F0D-9F37-A8A8CD7D55C9}" type="slidenum">
              <a:rPr lang="en-US" smtClean="0"/>
              <a:t>‹#›</a:t>
            </a:fld>
            <a:endParaRPr lang="en-US" dirty="0"/>
          </a:p>
        </p:txBody>
      </p:sp>
    </p:spTree>
    <p:extLst>
      <p:ext uri="{BB962C8B-B14F-4D97-AF65-F5344CB8AC3E}">
        <p14:creationId xmlns:p14="http://schemas.microsoft.com/office/powerpoint/2010/main" val="378704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8319179-DB6E-4FA3-B394-3CE4BE04A600}" type="datetimeFigureOut">
              <a:rPr lang="en-US" smtClean="0"/>
              <a:t>10/28/2022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2FD53AE-E2A3-4F0D-9F37-A8A8CD7D55C9}" type="slidenum">
              <a:rPr lang="en-US" smtClean="0"/>
              <a:t>‹#›</a:t>
            </a:fld>
            <a:endParaRPr lang="en-US" dirty="0"/>
          </a:p>
        </p:txBody>
      </p:sp>
    </p:spTree>
    <p:extLst>
      <p:ext uri="{BB962C8B-B14F-4D97-AF65-F5344CB8AC3E}">
        <p14:creationId xmlns:p14="http://schemas.microsoft.com/office/powerpoint/2010/main" val="2583108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hyperlink" Target="mailto:EUCnews1823@gmail.co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 be an image of text that says 'Edinburg United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4" y="0"/>
            <a:ext cx="2560329" cy="2560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2603" y="548620"/>
            <a:ext cx="5199797" cy="830997"/>
          </a:xfrm>
          <a:prstGeom prst="rect">
            <a:avLst/>
          </a:prstGeom>
          <a:noFill/>
        </p:spPr>
        <p:txBody>
          <a:bodyPr wrap="square" rtlCol="0">
            <a:spAutoFit/>
          </a:bodyPr>
          <a:lstStyle/>
          <a:p>
            <a:r>
              <a:rPr lang="en-US" sz="4800" dirty="0">
                <a:latin typeface="Aldhabi" panose="01000000000000000000" pitchFamily="2" charset="-78"/>
                <a:cs typeface="Aldhabi" panose="01000000000000000000" pitchFamily="2" charset="-78"/>
              </a:rPr>
              <a:t>THE OPEN DOOR</a:t>
            </a:r>
          </a:p>
        </p:txBody>
      </p:sp>
      <p:sp>
        <p:nvSpPr>
          <p:cNvPr id="7" name="TextBox 6"/>
          <p:cNvSpPr txBox="1"/>
          <p:nvPr/>
        </p:nvSpPr>
        <p:spPr>
          <a:xfrm>
            <a:off x="5774439" y="1291461"/>
            <a:ext cx="3466531" cy="369332"/>
          </a:xfrm>
          <a:prstGeom prst="rect">
            <a:avLst/>
          </a:prstGeom>
          <a:noFill/>
        </p:spPr>
        <p:txBody>
          <a:bodyPr wrap="square" rtlCol="0">
            <a:spAutoFit/>
          </a:bodyPr>
          <a:lstStyle/>
          <a:p>
            <a:r>
              <a:rPr lang="en-US" dirty="0"/>
              <a:t>November  2022</a:t>
            </a:r>
          </a:p>
        </p:txBody>
      </p:sp>
      <p:sp>
        <p:nvSpPr>
          <p:cNvPr id="2" name="TextBox 1"/>
          <p:cNvSpPr txBox="1"/>
          <p:nvPr/>
        </p:nvSpPr>
        <p:spPr>
          <a:xfrm>
            <a:off x="591731" y="2122458"/>
            <a:ext cx="6539947" cy="7294305"/>
          </a:xfrm>
          <a:prstGeom prst="rect">
            <a:avLst/>
          </a:prstGeom>
          <a:noFill/>
        </p:spPr>
        <p:txBody>
          <a:bodyPr wrap="square" rtlCol="0">
            <a:spAutoFit/>
          </a:bodyPr>
          <a:lstStyle/>
          <a:p>
            <a:r>
              <a:rPr lang="en-US" dirty="0">
                <a:latin typeface="Book Antiqua" panose="02040602050305030304" pitchFamily="18" charset="0"/>
              </a:rPr>
              <a:t>Moderator Letter (Lisa Morehead)</a:t>
            </a:r>
          </a:p>
          <a:p>
            <a:endParaRPr lang="en-US" dirty="0">
              <a:latin typeface="Book Antiqua" panose="02040602050305030304" pitchFamily="18" charset="0"/>
            </a:endParaRPr>
          </a:p>
          <a:p>
            <a:r>
              <a:rPr lang="en-US" dirty="0">
                <a:latin typeface="Book Antiqua" panose="02040602050305030304" pitchFamily="18" charset="0"/>
              </a:rPr>
              <a:t>This is the month for giving Thanks. We have a new interim pastor coming in. Pastor Susan will give her first sermon on November 20</a:t>
            </a:r>
            <a:r>
              <a:rPr lang="en-US" baseline="30000" dirty="0">
                <a:latin typeface="Book Antiqua" panose="02040602050305030304" pitchFamily="18" charset="0"/>
              </a:rPr>
              <a:t>th</a:t>
            </a:r>
            <a:r>
              <a:rPr lang="en-US" dirty="0">
                <a:latin typeface="Book Antiqua" panose="02040602050305030304" pitchFamily="18" charset="0"/>
              </a:rPr>
              <a:t>, the beginning of Thanksgiving week. We give thanks for her. We give thanks for the start of a new chapter of our church. We give thanks for the pies we were able to complete. We give thanks for our children attending Sunday School. We give thanks for Adult Bible School. We give thanks for our 200</a:t>
            </a:r>
            <a:r>
              <a:rPr lang="en-US" baseline="30000" dirty="0">
                <a:latin typeface="Book Antiqua" panose="02040602050305030304" pitchFamily="18" charset="0"/>
              </a:rPr>
              <a:t>th</a:t>
            </a:r>
            <a:r>
              <a:rPr lang="en-US" dirty="0">
                <a:latin typeface="Book Antiqua" panose="02040602050305030304" pitchFamily="18" charset="0"/>
              </a:rPr>
              <a:t> year celebration. We give thanks to our senior group. We give thanks to all our church members who have kept us going. The most important thanks is to God, through his grace we continue.</a:t>
            </a:r>
          </a:p>
          <a:p>
            <a:endParaRPr lang="en-US" dirty="0">
              <a:latin typeface="Book Antiqua" panose="02040602050305030304" pitchFamily="18" charset="0"/>
            </a:endParaRPr>
          </a:p>
          <a:p>
            <a:r>
              <a:rPr lang="en-US" dirty="0">
                <a:latin typeface="Book Antiqua" panose="02040602050305030304" pitchFamily="18" charset="0"/>
              </a:rPr>
              <a:t>I give Thanks to all of you. Whether it is a kind word or hug, I am continually amazed at what wonderful people surround me. Thank you All.</a:t>
            </a:r>
          </a:p>
          <a:p>
            <a:endParaRPr lang="en-US" dirty="0"/>
          </a:p>
          <a:p>
            <a:r>
              <a:rPr lang="en-US" sz="3200" b="1" i="1" dirty="0">
                <a:latin typeface="French Script MT" panose="03020402040607040605" pitchFamily="66" charset="0"/>
              </a:rPr>
              <a:t>1 Thessalonians 5:16-18 – Rejoice always, pray without ceasing, in everything give thanks, for this is the will of God in Christ Jesus for you.</a:t>
            </a:r>
          </a:p>
          <a:p>
            <a:endParaRPr lang="en-US" sz="1600" dirty="0">
              <a:latin typeface="Book Antiqua" panose="02040602050305030304" pitchFamily="18" charset="0"/>
            </a:endParaRPr>
          </a:p>
          <a:p>
            <a:r>
              <a:rPr lang="en-US" sz="1600" dirty="0">
                <a:latin typeface="Book Antiqua" panose="02040602050305030304" pitchFamily="18" charset="0"/>
              </a:rPr>
              <a:t>A note from Cyndi,  please remember to give thanks to Lisa for all she has done (and still has to do) and keep her in your prayers.</a:t>
            </a:r>
          </a:p>
        </p:txBody>
      </p:sp>
    </p:spTree>
    <p:extLst>
      <p:ext uri="{BB962C8B-B14F-4D97-AF65-F5344CB8AC3E}">
        <p14:creationId xmlns:p14="http://schemas.microsoft.com/office/powerpoint/2010/main" val="248319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y be an image of 2 people, people standing and indoo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0406" t="38603"/>
          <a:stretch/>
        </p:blipFill>
        <p:spPr bwMode="auto">
          <a:xfrm>
            <a:off x="428845" y="2604249"/>
            <a:ext cx="1571938" cy="1616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4 people, people standing and indo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5408" t="248" r="-330" b="46241"/>
          <a:stretch/>
        </p:blipFill>
        <p:spPr bwMode="auto">
          <a:xfrm>
            <a:off x="2284614" y="2203652"/>
            <a:ext cx="1826726" cy="17395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n image of 3 people, people standing and indo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266" r="21776"/>
          <a:stretch/>
        </p:blipFill>
        <p:spPr bwMode="auto">
          <a:xfrm>
            <a:off x="6294457" y="1813552"/>
            <a:ext cx="1275347" cy="30941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pple Pies Clipart - Clipart Kid | Desserts, Apple, Apple p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41974">
            <a:off x="157713" y="1392454"/>
            <a:ext cx="2129863" cy="950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114" y="1205353"/>
            <a:ext cx="5223353" cy="923330"/>
          </a:xfrm>
          <a:prstGeom prst="rect">
            <a:avLst/>
          </a:prstGeom>
          <a:noFill/>
        </p:spPr>
        <p:txBody>
          <a:bodyPr wrap="square" rtlCol="0">
            <a:spAutoFit/>
          </a:bodyPr>
          <a:lstStyle/>
          <a:p>
            <a:r>
              <a:rPr lang="en-US" dirty="0"/>
              <a:t>Thank you to all those that came out to help with apple  Pies!!!  November 2</a:t>
            </a:r>
            <a:r>
              <a:rPr lang="en-US" baseline="30000" dirty="0"/>
              <a:t>nd</a:t>
            </a:r>
            <a:r>
              <a:rPr lang="en-US" dirty="0"/>
              <a:t> will be out last week making them so there is still time to help.</a:t>
            </a:r>
          </a:p>
        </p:txBody>
      </p:sp>
      <p:pic>
        <p:nvPicPr>
          <p:cNvPr id="5" name="Picture 4" descr="Many Hands Light Work Script Wall Quotes™ Decal | WallQuotes.com"/>
          <p:cNvPicPr>
            <a:picLocks noChangeAspect="1" noChangeArrowheads="1"/>
          </p:cNvPicPr>
          <p:nvPr/>
        </p:nvPicPr>
        <p:blipFill rotWithShape="1">
          <a:blip r:embed="rId8">
            <a:extLst>
              <a:ext uri="{28A0092B-C50C-407E-A947-70E740481C1C}">
                <a14:useLocalDpi xmlns:a14="http://schemas.microsoft.com/office/drawing/2010/main" val="0"/>
              </a:ext>
            </a:extLst>
          </a:blip>
          <a:srcRect l="5306" t="39608" r="4247" b="40521"/>
          <a:stretch/>
        </p:blipFill>
        <p:spPr bwMode="auto">
          <a:xfrm>
            <a:off x="2140114" y="3778408"/>
            <a:ext cx="4045907" cy="8889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y be an image of 7 people, people standing, food and indo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9249" y="2357367"/>
            <a:ext cx="1853620" cy="1390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1.5inch Christian Christmas Joy Love and Peace Classic Round Stick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162" y="4772478"/>
            <a:ext cx="1254095" cy="12412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9700" y="4423338"/>
            <a:ext cx="6875354" cy="1569660"/>
          </a:xfrm>
          <a:prstGeom prst="rect">
            <a:avLst/>
          </a:prstGeom>
          <a:noFill/>
          <a:ln>
            <a:noFill/>
          </a:ln>
        </p:spPr>
        <p:txBody>
          <a:bodyPr wrap="square" rtlCol="0">
            <a:spAutoFit/>
          </a:bodyPr>
          <a:lstStyle/>
          <a:p>
            <a:pPr algn="ctr"/>
            <a:r>
              <a:rPr lang="en-US" sz="2400" b="1" dirty="0">
                <a:solidFill>
                  <a:schemeClr val="accent6">
                    <a:lumMod val="75000"/>
                  </a:schemeClr>
                </a:solidFill>
                <a:latin typeface="Gabriola" panose="04040605051002020D02" pitchFamily="82" charset="0"/>
              </a:rPr>
              <a:t>Christmas decorating meeting, November 6</a:t>
            </a:r>
            <a:r>
              <a:rPr lang="en-US" sz="2400" b="1" baseline="30000" dirty="0">
                <a:solidFill>
                  <a:schemeClr val="accent6">
                    <a:lumMod val="75000"/>
                  </a:schemeClr>
                </a:solidFill>
                <a:latin typeface="Gabriola" panose="04040605051002020D02" pitchFamily="82" charset="0"/>
              </a:rPr>
              <a:t>th</a:t>
            </a:r>
            <a:r>
              <a:rPr lang="en-US" sz="2400" b="1" dirty="0">
                <a:solidFill>
                  <a:schemeClr val="accent6">
                    <a:lumMod val="75000"/>
                  </a:schemeClr>
                </a:solidFill>
                <a:latin typeface="Gabriola" panose="04040605051002020D02" pitchFamily="82" charset="0"/>
              </a:rPr>
              <a:t> after Church services (come with ideas)!!  </a:t>
            </a:r>
          </a:p>
          <a:p>
            <a:pPr algn="ctr"/>
            <a:r>
              <a:rPr lang="en-US" sz="2400" b="1" dirty="0">
                <a:solidFill>
                  <a:schemeClr val="accent6">
                    <a:lumMod val="75000"/>
                  </a:schemeClr>
                </a:solidFill>
                <a:latin typeface="Gabriola" panose="04040605051002020D02" pitchFamily="82" charset="0"/>
              </a:rPr>
              <a:t>Theme:    Joy, Peace and Love</a:t>
            </a:r>
          </a:p>
          <a:p>
            <a:pPr algn="ctr"/>
            <a:r>
              <a:rPr lang="en-US" sz="2400" b="1" dirty="0">
                <a:solidFill>
                  <a:schemeClr val="accent6">
                    <a:lumMod val="75000"/>
                  </a:schemeClr>
                </a:solidFill>
                <a:latin typeface="Gabriola" panose="04040605051002020D02" pitchFamily="82" charset="0"/>
              </a:rPr>
              <a:t>(We will be decorating November 26</a:t>
            </a:r>
            <a:r>
              <a:rPr lang="en-US" sz="2400" b="1" baseline="30000" dirty="0">
                <a:solidFill>
                  <a:schemeClr val="accent6">
                    <a:lumMod val="75000"/>
                  </a:schemeClr>
                </a:solidFill>
                <a:latin typeface="Gabriola" panose="04040605051002020D02" pitchFamily="82" charset="0"/>
              </a:rPr>
              <a:t>th</a:t>
            </a:r>
            <a:r>
              <a:rPr lang="en-US" sz="2400" b="1" dirty="0">
                <a:solidFill>
                  <a:schemeClr val="accent6">
                    <a:lumMod val="75000"/>
                  </a:schemeClr>
                </a:solidFill>
                <a:latin typeface="Gabriola" panose="04040605051002020D02" pitchFamily="82" charset="0"/>
              </a:rPr>
              <a:t>) </a:t>
            </a:r>
          </a:p>
        </p:txBody>
      </p:sp>
      <p:sp>
        <p:nvSpPr>
          <p:cNvPr id="8" name="AutoShape 8" descr="Clip Art Church Dinner Clip Art - Spaghetti Dinner And Auction,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Stay informed rubber stamp Royalty Free Vector Image"/>
          <p:cNvPicPr>
            <a:picLocks noChangeAspect="1" noChangeArrowheads="1"/>
          </p:cNvPicPr>
          <p:nvPr/>
        </p:nvPicPr>
        <p:blipFill rotWithShape="1">
          <a:blip r:embed="rId11">
            <a:extLst>
              <a:ext uri="{28A0092B-C50C-407E-A947-70E740481C1C}">
                <a14:useLocalDpi xmlns:a14="http://schemas.microsoft.com/office/drawing/2010/main" val="0"/>
              </a:ext>
            </a:extLst>
          </a:blip>
          <a:srcRect t="22085" b="22788"/>
          <a:stretch/>
        </p:blipFill>
        <p:spPr bwMode="auto">
          <a:xfrm rot="19872565">
            <a:off x="195560" y="7593008"/>
            <a:ext cx="1301206" cy="5591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37807" y="7606037"/>
            <a:ext cx="6091972" cy="2031325"/>
          </a:xfrm>
          <a:prstGeom prst="rect">
            <a:avLst/>
          </a:prstGeom>
          <a:noFill/>
          <a:ln>
            <a:solidFill>
              <a:schemeClr val="tx1"/>
            </a:solidFill>
          </a:ln>
        </p:spPr>
        <p:txBody>
          <a:bodyPr wrap="square" rtlCol="0">
            <a:spAutoFit/>
          </a:bodyPr>
          <a:lstStyle/>
          <a:p>
            <a:r>
              <a:rPr lang="en-US" sz="1400" dirty="0">
                <a:latin typeface="Lucida Fax" panose="02060602050505020204" pitchFamily="18" charset="0"/>
              </a:rPr>
              <a:t>We are going to be using one call to let people know about deaths and other information within the Church.  If you would like to be added please email Cyndi at </a:t>
            </a:r>
            <a:r>
              <a:rPr lang="en-US" sz="1400" dirty="0">
                <a:latin typeface="Lucida Fax" panose="02060602050505020204" pitchFamily="18" charset="0"/>
                <a:hlinkClick r:id="rId12"/>
              </a:rPr>
              <a:t>EUCnews1823@gmail.com</a:t>
            </a:r>
            <a:r>
              <a:rPr lang="en-US" sz="1400" dirty="0">
                <a:latin typeface="Lucida Fax" panose="02060602050505020204" pitchFamily="18" charset="0"/>
              </a:rPr>
              <a:t> or fill out the connect card at Church.</a:t>
            </a:r>
          </a:p>
          <a:p>
            <a:endParaRPr lang="en-US" sz="1400" dirty="0">
              <a:latin typeface="Lucida Fax" panose="02060602050505020204" pitchFamily="18" charset="0"/>
            </a:endParaRPr>
          </a:p>
          <a:p>
            <a:r>
              <a:rPr lang="en-US" sz="1400" dirty="0">
                <a:latin typeface="Lucida Fax" panose="02060602050505020204" pitchFamily="18" charset="0"/>
              </a:rPr>
              <a:t>We are also doing a member directory for 2023, we need up-to-date information. If you have not done so, please up-date on the connect card or email Cyndi.</a:t>
            </a:r>
          </a:p>
          <a:p>
            <a:endParaRPr lang="en-US" sz="1400" dirty="0">
              <a:latin typeface="Lucida Fax" panose="02060602050505020204" pitchFamily="18" charset="0"/>
            </a:endParaRPr>
          </a:p>
        </p:txBody>
      </p:sp>
      <p:sp>
        <p:nvSpPr>
          <p:cNvPr id="2" name="TextBox 1"/>
          <p:cNvSpPr txBox="1"/>
          <p:nvPr/>
        </p:nvSpPr>
        <p:spPr>
          <a:xfrm>
            <a:off x="1040531" y="6337852"/>
            <a:ext cx="6482687" cy="923330"/>
          </a:xfrm>
          <a:prstGeom prst="rect">
            <a:avLst/>
          </a:prstGeom>
          <a:noFill/>
        </p:spPr>
        <p:txBody>
          <a:bodyPr wrap="square" rtlCol="0">
            <a:spAutoFit/>
          </a:bodyPr>
          <a:lstStyle/>
          <a:p>
            <a:r>
              <a:rPr lang="en-US" dirty="0">
                <a:solidFill>
                  <a:srgbClr val="002060"/>
                </a:solidFill>
                <a:latin typeface="Century Schoolbook" panose="02040604050505020304" pitchFamily="18" charset="0"/>
              </a:rPr>
              <a:t>Pastor Susan will be giving her first sermon on Sunday,  November 20, we will be having a Brunch after services to welcome her to the Church, all are invited.</a:t>
            </a:r>
          </a:p>
        </p:txBody>
      </p:sp>
      <p:pic>
        <p:nvPicPr>
          <p:cNvPr id="6" name="Picture 2" descr="Give Thanks – East Sedalia Baptist Churc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10261" y="147243"/>
            <a:ext cx="1457223" cy="109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46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p.yusercontent.com/mail?url=http%3A%2F%2Flinks.breezechms.com%2Fwf%2Fopen%3Fupn%3DjLAusrtPCsuMZ6r9cank6tTCiN9LVQrOaj5qNU72kV-2F1liYj4-2Fd-2BA-2BnPzTxufYWS1zzXU2ThKXaaF4x7-2BDIbEr5yr-2BhBxRilI5UfphBlObEpfrJ-2Bf8jZa4juTDukwOm7Ve-2FL0Xp4YjpipLNvpJJ4Hc-2BPQrQoIHuNhNDA6KVFC3CBy59QOagbB4t-2Bjw5wBcB1Dr06qZN6I3UmUWWcDdiSmEVEMiNUrcGR-2FhOaBtj8PBZs-2FQUmO2dug-2Bk5wUWLLunIgeCk-2FNYENt389UnAkZ-2F6ug-3D-3D&amp;t=1651070576&amp;ymreqid=82f320cc-829f-0ebb-2ca5-21001c010000&amp;sig=Klu7XM3MWsiaEoC64SJOEg--~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86" y="301094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753220" y="1617386"/>
            <a:ext cx="5722015" cy="1569660"/>
          </a:xfrm>
          <a:prstGeom prst="rect">
            <a:avLst/>
          </a:prstGeom>
          <a:ln>
            <a:solidFill>
              <a:schemeClr val="tx1"/>
            </a:solidFill>
          </a:ln>
        </p:spPr>
        <p:txBody>
          <a:bodyPr wrap="square">
            <a:spAutoFit/>
          </a:bodyPr>
          <a:lstStyle/>
          <a:p>
            <a:r>
              <a:rPr lang="en-US" sz="1600" dirty="0">
                <a:solidFill>
                  <a:srgbClr val="000000"/>
                </a:solidFill>
                <a:latin typeface="arial" panose="020B0604020202020204" pitchFamily="34" charset="0"/>
              </a:rPr>
              <a:t>The 200th Year Celebration -  Going thru our History, articles and photos.</a:t>
            </a:r>
            <a:br>
              <a:rPr lang="en-US" sz="1600" dirty="0">
                <a:solidFill>
                  <a:srgbClr val="000000"/>
                </a:solidFill>
                <a:latin typeface="arial" panose="020B0604020202020204" pitchFamily="34" charset="0"/>
              </a:rPr>
            </a:br>
            <a:r>
              <a:rPr lang="en-US" sz="1600" b="1" dirty="0">
                <a:solidFill>
                  <a:srgbClr val="000000"/>
                </a:solidFill>
                <a:latin typeface="arial" panose="020B0604020202020204" pitchFamily="34" charset="0"/>
              </a:rPr>
              <a:t>Next meeting Tuesday, November 22</a:t>
            </a:r>
            <a:r>
              <a:rPr lang="en-US" sz="1600" b="1" baseline="30000" dirty="0">
                <a:solidFill>
                  <a:srgbClr val="000000"/>
                </a:solidFill>
                <a:latin typeface="arial" panose="020B0604020202020204" pitchFamily="34" charset="0"/>
              </a:rPr>
              <a:t>nd </a:t>
            </a:r>
            <a:r>
              <a:rPr lang="en-US" sz="1600" b="1" dirty="0">
                <a:solidFill>
                  <a:srgbClr val="000000"/>
                </a:solidFill>
                <a:latin typeface="arial" panose="020B0604020202020204" pitchFamily="34" charset="0"/>
              </a:rPr>
              <a:t>from 10-noon. Contact Jeneen Kubala at 330 687-4067 if you have any questions or would like to help.</a:t>
            </a:r>
          </a:p>
          <a:p>
            <a:endParaRPr lang="en-US" sz="1600" b="0" i="0" dirty="0">
              <a:solidFill>
                <a:srgbClr val="000000"/>
              </a:solidFill>
              <a:effectLst/>
              <a:latin typeface="arial" panose="020B0604020202020204" pitchFamily="34" charset="0"/>
            </a:endParaRPr>
          </a:p>
        </p:txBody>
      </p:sp>
      <p:pic>
        <p:nvPicPr>
          <p:cNvPr id="1028" name="Picture 4" descr="Seton Shri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89169">
            <a:off x="96837" y="1737216"/>
            <a:ext cx="1465545" cy="85875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Eleven Signs Your Youth Group Is Damaging Your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descr="Youth Group - Immanuel Presbyterian Chu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66" y="3282800"/>
            <a:ext cx="2294560" cy="1330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anhope Senior Citizen Club - Borough of Stanho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58" y="205755"/>
            <a:ext cx="1274177" cy="9802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81569" y="136742"/>
            <a:ext cx="5840069" cy="1200329"/>
          </a:xfrm>
          <a:prstGeom prst="rect">
            <a:avLst/>
          </a:prstGeom>
          <a:noFill/>
          <a:ln>
            <a:solidFill>
              <a:schemeClr val="tx1"/>
            </a:solidFill>
          </a:ln>
        </p:spPr>
        <p:txBody>
          <a:bodyPr wrap="square" rtlCol="0">
            <a:spAutoFit/>
          </a:bodyPr>
          <a:lstStyle/>
          <a:p>
            <a:r>
              <a:rPr lang="en-US" dirty="0"/>
              <a:t>Senior Funday  </a:t>
            </a:r>
          </a:p>
          <a:p>
            <a:r>
              <a:rPr lang="en-US" dirty="0"/>
              <a:t>Wednesday, November 2</a:t>
            </a:r>
            <a:r>
              <a:rPr lang="en-US" baseline="30000" dirty="0"/>
              <a:t>nd</a:t>
            </a:r>
            <a:r>
              <a:rPr lang="en-US" dirty="0"/>
              <a:t> , from 11:30 to 2:00, </a:t>
            </a:r>
          </a:p>
          <a:p>
            <a:r>
              <a:rPr lang="en-US" dirty="0"/>
              <a:t>(1</a:t>
            </a:r>
            <a:r>
              <a:rPr lang="en-US" baseline="30000" dirty="0"/>
              <a:t>st</a:t>
            </a:r>
            <a:r>
              <a:rPr lang="en-US" dirty="0"/>
              <a:t> Wednesday of the month)  </a:t>
            </a:r>
          </a:p>
          <a:p>
            <a:r>
              <a:rPr lang="en-US" dirty="0"/>
              <a:t>All are welcome</a:t>
            </a:r>
          </a:p>
        </p:txBody>
      </p:sp>
      <p:sp>
        <p:nvSpPr>
          <p:cNvPr id="17" name="TextBox 16"/>
          <p:cNvSpPr txBox="1"/>
          <p:nvPr/>
        </p:nvSpPr>
        <p:spPr>
          <a:xfrm>
            <a:off x="2377926" y="3403042"/>
            <a:ext cx="5078329" cy="1477328"/>
          </a:xfrm>
          <a:prstGeom prst="rect">
            <a:avLst/>
          </a:prstGeom>
          <a:noFill/>
          <a:ln>
            <a:solidFill>
              <a:schemeClr val="tx1"/>
            </a:solidFill>
          </a:ln>
        </p:spPr>
        <p:txBody>
          <a:bodyPr wrap="square" rtlCol="0">
            <a:spAutoFit/>
          </a:bodyPr>
          <a:lstStyle/>
          <a:p>
            <a:r>
              <a:rPr lang="en-US" dirty="0"/>
              <a:t>We will be having Youth Group for any kids from </a:t>
            </a:r>
          </a:p>
          <a:p>
            <a:r>
              <a:rPr lang="en-US" dirty="0"/>
              <a:t>5</a:t>
            </a:r>
            <a:r>
              <a:rPr lang="en-US" baseline="30000" dirty="0"/>
              <a:t>th</a:t>
            </a:r>
            <a:r>
              <a:rPr lang="en-US" dirty="0"/>
              <a:t>-12</a:t>
            </a:r>
            <a:r>
              <a:rPr lang="en-US" baseline="30000" dirty="0"/>
              <a:t>th</a:t>
            </a:r>
            <a:r>
              <a:rPr lang="en-US" dirty="0"/>
              <a:t>   grade on November 13</a:t>
            </a:r>
            <a:r>
              <a:rPr lang="en-US" baseline="30000" dirty="0"/>
              <a:t>th</a:t>
            </a:r>
            <a:r>
              <a:rPr lang="en-US" dirty="0"/>
              <a:t>  from 4-6 at the Church.</a:t>
            </a:r>
          </a:p>
          <a:p>
            <a:r>
              <a:rPr lang="en-US" dirty="0"/>
              <a:t>Anyone that is interested may attend.  </a:t>
            </a:r>
          </a:p>
          <a:p>
            <a:r>
              <a:rPr lang="en-US" dirty="0"/>
              <a:t>Youth Group will be every 2</a:t>
            </a:r>
            <a:r>
              <a:rPr lang="en-US" baseline="30000" dirty="0"/>
              <a:t>nd</a:t>
            </a:r>
            <a:r>
              <a:rPr lang="en-US" dirty="0"/>
              <a:t> Sunday of the month.</a:t>
            </a:r>
          </a:p>
        </p:txBody>
      </p:sp>
      <p:sp>
        <p:nvSpPr>
          <p:cNvPr id="2" name="AutoShape 2" descr="God's Not Dead (2014) - IMDb"/>
          <p:cNvSpPr>
            <a:spLocks noChangeAspect="1" noChangeArrowheads="1"/>
          </p:cNvSpPr>
          <p:nvPr/>
        </p:nvSpPr>
        <p:spPr bwMode="auto">
          <a:xfrm>
            <a:off x="131358" y="1886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2" descr="Sunday School - First United Methodist Chur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721" y="5029200"/>
            <a:ext cx="2011850" cy="11190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261101" y="5068919"/>
            <a:ext cx="5136351" cy="646331"/>
          </a:xfrm>
          <a:prstGeom prst="rect">
            <a:avLst/>
          </a:prstGeom>
          <a:noFill/>
          <a:ln>
            <a:solidFill>
              <a:schemeClr val="tx1"/>
            </a:solidFill>
          </a:ln>
        </p:spPr>
        <p:txBody>
          <a:bodyPr wrap="square" rtlCol="0">
            <a:spAutoFit/>
          </a:bodyPr>
          <a:lstStyle/>
          <a:p>
            <a:r>
              <a:rPr lang="en-US" dirty="0"/>
              <a:t>Sunday School after Sunday services until 10:30, for kids ages preschool-5</a:t>
            </a:r>
            <a:r>
              <a:rPr lang="en-US" baseline="30000" dirty="0"/>
              <a:t>th</a:t>
            </a:r>
            <a:r>
              <a:rPr lang="en-US" dirty="0"/>
              <a:t> graders.</a:t>
            </a:r>
          </a:p>
        </p:txBody>
      </p:sp>
      <p:sp>
        <p:nvSpPr>
          <p:cNvPr id="4" name="TextBox 3"/>
          <p:cNvSpPr txBox="1"/>
          <p:nvPr/>
        </p:nvSpPr>
        <p:spPr>
          <a:xfrm>
            <a:off x="987622" y="6574422"/>
            <a:ext cx="6200893" cy="1200329"/>
          </a:xfrm>
          <a:prstGeom prst="rect">
            <a:avLst/>
          </a:prstGeom>
          <a:noFill/>
          <a:ln>
            <a:solidFill>
              <a:schemeClr val="tx1"/>
            </a:solidFill>
          </a:ln>
        </p:spPr>
        <p:txBody>
          <a:bodyPr wrap="square" rtlCol="0">
            <a:spAutoFit/>
          </a:bodyPr>
          <a:lstStyle/>
          <a:p>
            <a:r>
              <a:rPr lang="en-US" dirty="0"/>
              <a:t>For anyone interested in getting on our breeze site, go to </a:t>
            </a:r>
            <a:r>
              <a:rPr lang="en-US" b="1" dirty="0"/>
              <a:t>edinburg.breezechms.com</a:t>
            </a:r>
            <a:r>
              <a:rPr lang="en-US" dirty="0"/>
              <a:t>. Just follow the directions to set up your account.  You can use this to up-date any of your information, give online, etc.</a:t>
            </a:r>
          </a:p>
        </p:txBody>
      </p:sp>
      <p:pic>
        <p:nvPicPr>
          <p:cNvPr id="15" name="Picture 14"/>
          <p:cNvPicPr>
            <a:picLocks noChangeAspect="1"/>
          </p:cNvPicPr>
          <p:nvPr/>
        </p:nvPicPr>
        <p:blipFill>
          <a:blip r:embed="rId7"/>
          <a:stretch>
            <a:fillRect/>
          </a:stretch>
        </p:blipFill>
        <p:spPr>
          <a:xfrm>
            <a:off x="307975" y="8341423"/>
            <a:ext cx="1971675" cy="776554"/>
          </a:xfrm>
          <a:prstGeom prst="rect">
            <a:avLst/>
          </a:prstGeom>
        </p:spPr>
      </p:pic>
      <p:sp>
        <p:nvSpPr>
          <p:cNvPr id="16" name="TextBox 15"/>
          <p:cNvSpPr txBox="1"/>
          <p:nvPr/>
        </p:nvSpPr>
        <p:spPr>
          <a:xfrm>
            <a:off x="2396906" y="8260708"/>
            <a:ext cx="5078329" cy="1015663"/>
          </a:xfrm>
          <a:prstGeom prst="rect">
            <a:avLst/>
          </a:prstGeom>
          <a:noFill/>
          <a:ln>
            <a:solidFill>
              <a:schemeClr val="tx1"/>
            </a:solidFill>
          </a:ln>
        </p:spPr>
        <p:txBody>
          <a:bodyPr wrap="square" rtlCol="0">
            <a:spAutoFit/>
          </a:bodyPr>
          <a:lstStyle/>
          <a:p>
            <a:r>
              <a:rPr lang="en-US" sz="2000" dirty="0"/>
              <a:t>Scouts Spaghetti dinner, Saturday, November 5</a:t>
            </a:r>
            <a:r>
              <a:rPr lang="en-US" sz="2000" baseline="30000" dirty="0"/>
              <a:t>th</a:t>
            </a:r>
            <a:r>
              <a:rPr lang="en-US" sz="2000" dirty="0"/>
              <a:t>  4-7 p.m. If anyone is interested see Sabrina, Matt or Cyndi for tickets</a:t>
            </a:r>
          </a:p>
        </p:txBody>
      </p:sp>
      <p:sp>
        <p:nvSpPr>
          <p:cNvPr id="7" name="TextBox 6">
            <a:extLst>
              <a:ext uri="{FF2B5EF4-FFF2-40B4-BE49-F238E27FC236}">
                <a16:creationId xmlns:a16="http://schemas.microsoft.com/office/drawing/2014/main" xmlns="" id="{8EA1FFB2-F559-BC9B-65DC-ABAE908D556B}"/>
              </a:ext>
            </a:extLst>
          </p:cNvPr>
          <p:cNvSpPr txBox="1"/>
          <p:nvPr/>
        </p:nvSpPr>
        <p:spPr>
          <a:xfrm>
            <a:off x="2338884" y="5903799"/>
            <a:ext cx="5136351" cy="369332"/>
          </a:xfrm>
          <a:prstGeom prst="rect">
            <a:avLst/>
          </a:prstGeom>
          <a:noFill/>
          <a:ln>
            <a:solidFill>
              <a:schemeClr val="tx1"/>
            </a:solidFill>
          </a:ln>
        </p:spPr>
        <p:txBody>
          <a:bodyPr wrap="square" rtlCol="0">
            <a:spAutoFit/>
          </a:bodyPr>
          <a:lstStyle/>
          <a:p>
            <a:r>
              <a:rPr lang="en-US" dirty="0"/>
              <a:t>Adult Sunday School after Sunday services.</a:t>
            </a:r>
          </a:p>
        </p:txBody>
      </p:sp>
    </p:spTree>
    <p:extLst>
      <p:ext uri="{BB962C8B-B14F-4D97-AF65-F5344CB8AC3E}">
        <p14:creationId xmlns:p14="http://schemas.microsoft.com/office/powerpoint/2010/main" val="258593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57452949"/>
              </p:ext>
            </p:extLst>
          </p:nvPr>
        </p:nvGraphicFramePr>
        <p:xfrm>
          <a:off x="354568" y="1340791"/>
          <a:ext cx="7242466" cy="4180610"/>
        </p:xfrm>
        <a:graphic>
          <a:graphicData uri="http://schemas.openxmlformats.org/drawingml/2006/table">
            <a:tbl>
              <a:tblPr firstRow="1" bandRow="1">
                <a:tableStyleId>{5C22544A-7EE6-4342-B048-85BDC9FD1C3A}</a:tableStyleId>
              </a:tblPr>
              <a:tblGrid>
                <a:gridCol w="1034638">
                  <a:extLst>
                    <a:ext uri="{9D8B030D-6E8A-4147-A177-3AD203B41FA5}">
                      <a16:colId xmlns:a16="http://schemas.microsoft.com/office/drawing/2014/main" xmlns="" val="20000"/>
                    </a:ext>
                  </a:extLst>
                </a:gridCol>
                <a:gridCol w="1034638">
                  <a:extLst>
                    <a:ext uri="{9D8B030D-6E8A-4147-A177-3AD203B41FA5}">
                      <a16:colId xmlns:a16="http://schemas.microsoft.com/office/drawing/2014/main" xmlns="" val="20001"/>
                    </a:ext>
                  </a:extLst>
                </a:gridCol>
                <a:gridCol w="1034638">
                  <a:extLst>
                    <a:ext uri="{9D8B030D-6E8A-4147-A177-3AD203B41FA5}">
                      <a16:colId xmlns:a16="http://schemas.microsoft.com/office/drawing/2014/main" xmlns="" val="20002"/>
                    </a:ext>
                  </a:extLst>
                </a:gridCol>
                <a:gridCol w="1034638">
                  <a:extLst>
                    <a:ext uri="{9D8B030D-6E8A-4147-A177-3AD203B41FA5}">
                      <a16:colId xmlns:a16="http://schemas.microsoft.com/office/drawing/2014/main" xmlns="" val="20003"/>
                    </a:ext>
                  </a:extLst>
                </a:gridCol>
                <a:gridCol w="1034638">
                  <a:extLst>
                    <a:ext uri="{9D8B030D-6E8A-4147-A177-3AD203B41FA5}">
                      <a16:colId xmlns:a16="http://schemas.microsoft.com/office/drawing/2014/main" xmlns="" val="20004"/>
                    </a:ext>
                  </a:extLst>
                </a:gridCol>
                <a:gridCol w="1034638">
                  <a:extLst>
                    <a:ext uri="{9D8B030D-6E8A-4147-A177-3AD203B41FA5}">
                      <a16:colId xmlns:a16="http://schemas.microsoft.com/office/drawing/2014/main" xmlns="" val="20005"/>
                    </a:ext>
                  </a:extLst>
                </a:gridCol>
                <a:gridCol w="1034638">
                  <a:extLst>
                    <a:ext uri="{9D8B030D-6E8A-4147-A177-3AD203B41FA5}">
                      <a16:colId xmlns:a16="http://schemas.microsoft.com/office/drawing/2014/main" xmlns="" val="20006"/>
                    </a:ext>
                  </a:extLst>
                </a:gridCol>
              </a:tblGrid>
              <a:tr h="836122">
                <a:tc>
                  <a:txBody>
                    <a:bodyPr/>
                    <a:lstStyle/>
                    <a:p>
                      <a:pPr algn="r"/>
                      <a:endParaRPr lang="en-US" sz="1200" dirty="0">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2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3</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4</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5</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36122">
                <a:tc>
                  <a:txBody>
                    <a:bodyPr/>
                    <a:lstStyle/>
                    <a:p>
                      <a:pPr algn="r"/>
                      <a:r>
                        <a:rPr lang="en-US" sz="1200" dirty="0">
                          <a:ln>
                            <a:solidFill>
                              <a:schemeClr val="tx1"/>
                            </a:solidFill>
                          </a:ln>
                          <a:solidFill>
                            <a:schemeClr val="tx1"/>
                          </a:solidFill>
                        </a:rPr>
                        <a:t>6</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7</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8</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9</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10</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11</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12</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36122">
                <a:tc>
                  <a:txBody>
                    <a:bodyPr/>
                    <a:lstStyle/>
                    <a:p>
                      <a:pPr algn="r"/>
                      <a:r>
                        <a:rPr lang="en-US" sz="1200" dirty="0">
                          <a:ln>
                            <a:solidFill>
                              <a:schemeClr val="tx1"/>
                            </a:solidFill>
                          </a:ln>
                          <a:solidFill>
                            <a:schemeClr val="tx1"/>
                          </a:solidFill>
                        </a:rPr>
                        <a:t>13</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14</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15</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16</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17</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18</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19</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36122">
                <a:tc>
                  <a:txBody>
                    <a:bodyPr/>
                    <a:lstStyle/>
                    <a:p>
                      <a:pPr algn="r"/>
                      <a:r>
                        <a:rPr lang="en-US" sz="1200" dirty="0">
                          <a:ln>
                            <a:solidFill>
                              <a:schemeClr val="tx1"/>
                            </a:solidFill>
                          </a:ln>
                          <a:solidFill>
                            <a:schemeClr val="tx1"/>
                          </a:solidFill>
                        </a:rPr>
                        <a:t>20</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21</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22</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23</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24</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25</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26</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36122">
                <a:tc>
                  <a:txBody>
                    <a:bodyPr/>
                    <a:lstStyle/>
                    <a:p>
                      <a:pPr algn="r"/>
                      <a:r>
                        <a:rPr lang="en-US" sz="1200" dirty="0">
                          <a:ln>
                            <a:solidFill>
                              <a:schemeClr val="tx1"/>
                            </a:solidFill>
                          </a:ln>
                          <a:solidFill>
                            <a:schemeClr val="tx1"/>
                          </a:solidFill>
                        </a:rPr>
                        <a:t>27</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28</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29</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dirty="0">
                          <a:ln>
                            <a:solidFill>
                              <a:schemeClr val="tx1"/>
                            </a:solidFill>
                          </a:ln>
                          <a:solidFill>
                            <a:schemeClr val="tx1"/>
                          </a:solidFill>
                        </a:rPr>
                        <a:t>30</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2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2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200" dirty="0">
                        <a:ln>
                          <a:solidFill>
                            <a:schemeClr val="tx1"/>
                          </a:solidFill>
                        </a:ln>
                        <a:solidFill>
                          <a:schemeClr val="tx1"/>
                        </a:solidFill>
                      </a:endParaRP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4297019"/>
              </p:ext>
            </p:extLst>
          </p:nvPr>
        </p:nvGraphicFramePr>
        <p:xfrm>
          <a:off x="354567" y="913898"/>
          <a:ext cx="7242466" cy="426893"/>
        </p:xfrm>
        <a:graphic>
          <a:graphicData uri="http://schemas.openxmlformats.org/drawingml/2006/table">
            <a:tbl>
              <a:tblPr firstRow="1" bandRow="1">
                <a:tableStyleId>{5C22544A-7EE6-4342-B048-85BDC9FD1C3A}</a:tableStyleId>
              </a:tblPr>
              <a:tblGrid>
                <a:gridCol w="1034638">
                  <a:extLst>
                    <a:ext uri="{9D8B030D-6E8A-4147-A177-3AD203B41FA5}">
                      <a16:colId xmlns:a16="http://schemas.microsoft.com/office/drawing/2014/main" xmlns="" val="20000"/>
                    </a:ext>
                  </a:extLst>
                </a:gridCol>
                <a:gridCol w="1034638">
                  <a:extLst>
                    <a:ext uri="{9D8B030D-6E8A-4147-A177-3AD203B41FA5}">
                      <a16:colId xmlns:a16="http://schemas.microsoft.com/office/drawing/2014/main" xmlns="" val="20001"/>
                    </a:ext>
                  </a:extLst>
                </a:gridCol>
                <a:gridCol w="1034638">
                  <a:extLst>
                    <a:ext uri="{9D8B030D-6E8A-4147-A177-3AD203B41FA5}">
                      <a16:colId xmlns:a16="http://schemas.microsoft.com/office/drawing/2014/main" xmlns="" val="20002"/>
                    </a:ext>
                  </a:extLst>
                </a:gridCol>
                <a:gridCol w="1034638">
                  <a:extLst>
                    <a:ext uri="{9D8B030D-6E8A-4147-A177-3AD203B41FA5}">
                      <a16:colId xmlns:a16="http://schemas.microsoft.com/office/drawing/2014/main" xmlns="" val="20003"/>
                    </a:ext>
                  </a:extLst>
                </a:gridCol>
                <a:gridCol w="1034638">
                  <a:extLst>
                    <a:ext uri="{9D8B030D-6E8A-4147-A177-3AD203B41FA5}">
                      <a16:colId xmlns:a16="http://schemas.microsoft.com/office/drawing/2014/main" xmlns="" val="20004"/>
                    </a:ext>
                  </a:extLst>
                </a:gridCol>
                <a:gridCol w="1034638">
                  <a:extLst>
                    <a:ext uri="{9D8B030D-6E8A-4147-A177-3AD203B41FA5}">
                      <a16:colId xmlns:a16="http://schemas.microsoft.com/office/drawing/2014/main" xmlns="" val="20005"/>
                    </a:ext>
                  </a:extLst>
                </a:gridCol>
                <a:gridCol w="1034638">
                  <a:extLst>
                    <a:ext uri="{9D8B030D-6E8A-4147-A177-3AD203B41FA5}">
                      <a16:colId xmlns:a16="http://schemas.microsoft.com/office/drawing/2014/main" xmlns="" val="20006"/>
                    </a:ext>
                  </a:extLst>
                </a:gridCol>
              </a:tblGrid>
              <a:tr h="426893">
                <a:tc>
                  <a:txBody>
                    <a:bodyPr/>
                    <a:lstStyle/>
                    <a:p>
                      <a:pPr algn="ctr"/>
                      <a:r>
                        <a:rPr lang="en-US" sz="1200" b="0" dirty="0">
                          <a:ln>
                            <a:solidFill>
                              <a:schemeClr val="tx1"/>
                            </a:solidFill>
                          </a:ln>
                          <a:solidFill>
                            <a:schemeClr val="tx1"/>
                          </a:solidFill>
                        </a:rPr>
                        <a:t>SUN</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MON</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TUES</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WED</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THURS</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FRI</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ln>
                            <a:solidFill>
                              <a:schemeClr val="tx1"/>
                            </a:solidFill>
                          </a:ln>
                          <a:solidFill>
                            <a:schemeClr val="tx1"/>
                          </a:solidFill>
                        </a:rPr>
                        <a:t>SAT</a:t>
                      </a:r>
                    </a:p>
                  </a:txBody>
                  <a:tcPr marL="70658" marR="70658" marT="35329" marB="35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Rectangle 5"/>
          <p:cNvSpPr/>
          <p:nvPr/>
        </p:nvSpPr>
        <p:spPr>
          <a:xfrm>
            <a:off x="1772060" y="280919"/>
            <a:ext cx="3903213" cy="713511"/>
          </a:xfrm>
          <a:prstGeom prst="rect">
            <a:avLst/>
          </a:prstGeom>
          <a:noFill/>
        </p:spPr>
        <p:txBody>
          <a:bodyPr wrap="none" lIns="70658" tIns="35329" rIns="70658" bIns="35329">
            <a:spAutoFit/>
          </a:bodyPr>
          <a:lstStyle/>
          <a:p>
            <a:pPr algn="ctr"/>
            <a:r>
              <a:rPr lang="en-US" sz="4173" dirty="0">
                <a:ln w="0"/>
                <a:effectLst>
                  <a:outerShdw blurRad="38100" dist="19050" dir="2700000" algn="tl" rotWithShape="0">
                    <a:schemeClr val="dk1">
                      <a:alpha val="40000"/>
                    </a:schemeClr>
                  </a:outerShdw>
                </a:effectLst>
              </a:rPr>
              <a:t>NOVEMBER 2022</a:t>
            </a:r>
          </a:p>
        </p:txBody>
      </p:sp>
      <p:sp>
        <p:nvSpPr>
          <p:cNvPr id="7" name="TextBox 6"/>
          <p:cNvSpPr txBox="1"/>
          <p:nvPr/>
        </p:nvSpPr>
        <p:spPr>
          <a:xfrm>
            <a:off x="5536167" y="2224018"/>
            <a:ext cx="765464" cy="211276"/>
          </a:xfrm>
          <a:prstGeom prst="rect">
            <a:avLst/>
          </a:prstGeom>
          <a:noFill/>
        </p:spPr>
        <p:txBody>
          <a:bodyPr wrap="square" rtlCol="0">
            <a:spAutoFit/>
          </a:bodyPr>
          <a:lstStyle/>
          <a:p>
            <a:r>
              <a:rPr lang="en-US" sz="773" dirty="0"/>
              <a:t>Veteran’s Day</a:t>
            </a:r>
          </a:p>
        </p:txBody>
      </p:sp>
      <p:sp>
        <p:nvSpPr>
          <p:cNvPr id="8" name="TextBox 7"/>
          <p:cNvSpPr txBox="1"/>
          <p:nvPr/>
        </p:nvSpPr>
        <p:spPr>
          <a:xfrm>
            <a:off x="4476295" y="3872709"/>
            <a:ext cx="883227" cy="211276"/>
          </a:xfrm>
          <a:prstGeom prst="rect">
            <a:avLst/>
          </a:prstGeom>
          <a:noFill/>
        </p:spPr>
        <p:txBody>
          <a:bodyPr wrap="square" rtlCol="0">
            <a:spAutoFit/>
          </a:bodyPr>
          <a:lstStyle/>
          <a:p>
            <a:r>
              <a:rPr lang="en-US" sz="773" dirty="0"/>
              <a:t>Thanksgiving Day</a:t>
            </a:r>
          </a:p>
        </p:txBody>
      </p:sp>
      <p:pic>
        <p:nvPicPr>
          <p:cNvPr id="12"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3472052" y="3206852"/>
            <a:ext cx="198427" cy="347246"/>
          </a:xfrm>
          <a:prstGeom prst="rect">
            <a:avLst/>
          </a:prstGeom>
          <a:noFill/>
          <a:extLst>
            <a:ext uri="{909E8E84-426E-40DD-AFC4-6F175D3DCCD1}">
              <a14:hiddenFill xmlns:a14="http://schemas.microsoft.com/office/drawing/2010/main">
                <a:solidFill>
                  <a:srgbClr val="FFFFFF"/>
                </a:solidFill>
              </a14:hiddenFill>
            </a:ext>
          </a:extLst>
        </p:spPr>
      </p:pic>
      <p:sp>
        <p:nvSpPr>
          <p:cNvPr id="14" name="Heart 13"/>
          <p:cNvSpPr/>
          <p:nvPr/>
        </p:nvSpPr>
        <p:spPr>
          <a:xfrm>
            <a:off x="410126" y="5095534"/>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15" name="TextBox 14"/>
          <p:cNvSpPr txBox="1"/>
          <p:nvPr/>
        </p:nvSpPr>
        <p:spPr>
          <a:xfrm>
            <a:off x="6701100" y="3215652"/>
            <a:ext cx="1005986" cy="215444"/>
          </a:xfrm>
          <a:prstGeom prst="rect">
            <a:avLst/>
          </a:prstGeom>
          <a:noFill/>
        </p:spPr>
        <p:txBody>
          <a:bodyPr wrap="square" rtlCol="0">
            <a:spAutoFit/>
          </a:bodyPr>
          <a:lstStyle/>
          <a:p>
            <a:r>
              <a:rPr lang="en-US" sz="800" dirty="0"/>
              <a:t>Adain Campbell</a:t>
            </a:r>
          </a:p>
        </p:txBody>
      </p:sp>
      <p:pic>
        <p:nvPicPr>
          <p:cNvPr id="17"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6601886" y="3149751"/>
            <a:ext cx="198427" cy="347246"/>
          </a:xfrm>
          <a:prstGeom prst="rect">
            <a:avLst/>
          </a:prstGeom>
          <a:noFill/>
          <a:extLst>
            <a:ext uri="{909E8E84-426E-40DD-AFC4-6F175D3DCCD1}">
              <a14:hiddenFill xmlns:a14="http://schemas.microsoft.com/office/drawing/2010/main">
                <a:solidFill>
                  <a:srgbClr val="FFFFFF"/>
                </a:solidFill>
              </a14:hiddenFill>
            </a:ext>
          </a:extLst>
        </p:spPr>
      </p:pic>
      <p:sp>
        <p:nvSpPr>
          <p:cNvPr id="13" name="Heart 12"/>
          <p:cNvSpPr/>
          <p:nvPr/>
        </p:nvSpPr>
        <p:spPr>
          <a:xfrm>
            <a:off x="3571266" y="2591372"/>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18" name="Heart 17"/>
          <p:cNvSpPr/>
          <p:nvPr/>
        </p:nvSpPr>
        <p:spPr>
          <a:xfrm>
            <a:off x="5675273" y="4239046"/>
            <a:ext cx="152400" cy="152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19" name="TextBox 18"/>
          <p:cNvSpPr txBox="1"/>
          <p:nvPr/>
        </p:nvSpPr>
        <p:spPr>
          <a:xfrm>
            <a:off x="5805165" y="4140006"/>
            <a:ext cx="1144387" cy="338554"/>
          </a:xfrm>
          <a:prstGeom prst="rect">
            <a:avLst/>
          </a:prstGeom>
          <a:noFill/>
        </p:spPr>
        <p:txBody>
          <a:bodyPr wrap="square" rtlCol="0">
            <a:spAutoFit/>
          </a:bodyPr>
          <a:lstStyle/>
          <a:p>
            <a:r>
              <a:rPr lang="en-US" sz="800" dirty="0"/>
              <a:t>Mary &amp; Duane</a:t>
            </a:r>
          </a:p>
          <a:p>
            <a:r>
              <a:rPr lang="en-US" sz="800" dirty="0"/>
              <a:t> Kaley</a:t>
            </a:r>
          </a:p>
        </p:txBody>
      </p:sp>
      <p:sp>
        <p:nvSpPr>
          <p:cNvPr id="20" name="TextBox 19"/>
          <p:cNvSpPr txBox="1"/>
          <p:nvPr/>
        </p:nvSpPr>
        <p:spPr>
          <a:xfrm>
            <a:off x="555278" y="4978994"/>
            <a:ext cx="1144387" cy="338554"/>
          </a:xfrm>
          <a:prstGeom prst="rect">
            <a:avLst/>
          </a:prstGeom>
          <a:noFill/>
        </p:spPr>
        <p:txBody>
          <a:bodyPr wrap="square" rtlCol="0">
            <a:spAutoFit/>
          </a:bodyPr>
          <a:lstStyle/>
          <a:p>
            <a:r>
              <a:rPr lang="en-US" sz="800" dirty="0"/>
              <a:t>Genny &amp; George Pavlick</a:t>
            </a:r>
          </a:p>
        </p:txBody>
      </p:sp>
      <p:sp>
        <p:nvSpPr>
          <p:cNvPr id="21" name="TextBox 20"/>
          <p:cNvSpPr txBox="1"/>
          <p:nvPr/>
        </p:nvSpPr>
        <p:spPr>
          <a:xfrm>
            <a:off x="3723666" y="2470969"/>
            <a:ext cx="1144387" cy="338554"/>
          </a:xfrm>
          <a:prstGeom prst="rect">
            <a:avLst/>
          </a:prstGeom>
          <a:noFill/>
        </p:spPr>
        <p:txBody>
          <a:bodyPr wrap="square" rtlCol="0">
            <a:spAutoFit/>
          </a:bodyPr>
          <a:lstStyle/>
          <a:p>
            <a:r>
              <a:rPr lang="en-US" sz="800" dirty="0"/>
              <a:t>Nicole &amp; Lenny </a:t>
            </a:r>
          </a:p>
          <a:p>
            <a:r>
              <a:rPr lang="en-US" sz="800" dirty="0"/>
              <a:t>Reiter</a:t>
            </a:r>
          </a:p>
        </p:txBody>
      </p:sp>
      <p:pic>
        <p:nvPicPr>
          <p:cNvPr id="24"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546777" y="4998111"/>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740672" y="4148731"/>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1418573" y="2409793"/>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1730955" y="3131909"/>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635850" y="3986378"/>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525902" y="2320729"/>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692202" y="1486964"/>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6621233" y="4028279"/>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2546777" y="1474557"/>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4518063" y="3206852"/>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5536167" y="2384434"/>
            <a:ext cx="198427" cy="3472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3,732 Birthday Cake Clipart Illustrations &amp; Clip Art - i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3" t="7611" r="24891" b="7330"/>
          <a:stretch/>
        </p:blipFill>
        <p:spPr bwMode="auto">
          <a:xfrm flipH="1">
            <a:off x="3679387" y="1486964"/>
            <a:ext cx="198427" cy="34724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690269" y="1516901"/>
            <a:ext cx="1144387" cy="215444"/>
          </a:xfrm>
          <a:prstGeom prst="rect">
            <a:avLst/>
          </a:prstGeom>
          <a:noFill/>
        </p:spPr>
        <p:txBody>
          <a:bodyPr wrap="square" rtlCol="0">
            <a:spAutoFit/>
          </a:bodyPr>
          <a:lstStyle/>
          <a:p>
            <a:r>
              <a:rPr lang="en-US" sz="800" dirty="0"/>
              <a:t>Jace Simmons</a:t>
            </a:r>
          </a:p>
        </p:txBody>
      </p:sp>
      <p:sp>
        <p:nvSpPr>
          <p:cNvPr id="41" name="TextBox 40"/>
          <p:cNvSpPr txBox="1"/>
          <p:nvPr/>
        </p:nvSpPr>
        <p:spPr>
          <a:xfrm>
            <a:off x="3834656" y="1591500"/>
            <a:ext cx="1144387" cy="215444"/>
          </a:xfrm>
          <a:prstGeom prst="rect">
            <a:avLst/>
          </a:prstGeom>
          <a:noFill/>
        </p:spPr>
        <p:txBody>
          <a:bodyPr wrap="square" rtlCol="0">
            <a:spAutoFit/>
          </a:bodyPr>
          <a:lstStyle/>
          <a:p>
            <a:r>
              <a:rPr lang="en-US" sz="800" dirty="0"/>
              <a:t>Kim Bradley</a:t>
            </a:r>
          </a:p>
        </p:txBody>
      </p:sp>
      <p:sp>
        <p:nvSpPr>
          <p:cNvPr id="42" name="TextBox 41"/>
          <p:cNvSpPr txBox="1"/>
          <p:nvPr/>
        </p:nvSpPr>
        <p:spPr>
          <a:xfrm>
            <a:off x="4868053" y="1601115"/>
            <a:ext cx="1144387" cy="215444"/>
          </a:xfrm>
          <a:prstGeom prst="rect">
            <a:avLst/>
          </a:prstGeom>
          <a:noFill/>
        </p:spPr>
        <p:txBody>
          <a:bodyPr wrap="square" rtlCol="0">
            <a:spAutoFit/>
          </a:bodyPr>
          <a:lstStyle/>
          <a:p>
            <a:r>
              <a:rPr lang="en-US" sz="800" dirty="0"/>
              <a:t>Jennifer Mix</a:t>
            </a:r>
          </a:p>
        </p:txBody>
      </p:sp>
      <p:sp>
        <p:nvSpPr>
          <p:cNvPr id="43" name="TextBox 42"/>
          <p:cNvSpPr txBox="1"/>
          <p:nvPr/>
        </p:nvSpPr>
        <p:spPr>
          <a:xfrm>
            <a:off x="1545882" y="2395426"/>
            <a:ext cx="1144387" cy="215444"/>
          </a:xfrm>
          <a:prstGeom prst="rect">
            <a:avLst/>
          </a:prstGeom>
          <a:noFill/>
        </p:spPr>
        <p:txBody>
          <a:bodyPr wrap="square" rtlCol="0">
            <a:spAutoFit/>
          </a:bodyPr>
          <a:lstStyle/>
          <a:p>
            <a:r>
              <a:rPr lang="en-US" sz="800" dirty="0"/>
              <a:t>Davinda Baldasare</a:t>
            </a:r>
          </a:p>
        </p:txBody>
      </p:sp>
      <p:sp>
        <p:nvSpPr>
          <p:cNvPr id="44" name="TextBox 43"/>
          <p:cNvSpPr txBox="1"/>
          <p:nvPr/>
        </p:nvSpPr>
        <p:spPr>
          <a:xfrm>
            <a:off x="1567775" y="2554233"/>
            <a:ext cx="1144387" cy="215444"/>
          </a:xfrm>
          <a:prstGeom prst="rect">
            <a:avLst/>
          </a:prstGeom>
          <a:noFill/>
        </p:spPr>
        <p:txBody>
          <a:bodyPr wrap="square" rtlCol="0">
            <a:spAutoFit/>
          </a:bodyPr>
          <a:lstStyle/>
          <a:p>
            <a:r>
              <a:rPr lang="en-US" sz="800" dirty="0"/>
              <a:t>Cindy Stuart</a:t>
            </a:r>
          </a:p>
        </p:txBody>
      </p:sp>
      <p:sp>
        <p:nvSpPr>
          <p:cNvPr id="45" name="TextBox 44"/>
          <p:cNvSpPr txBox="1"/>
          <p:nvPr/>
        </p:nvSpPr>
        <p:spPr>
          <a:xfrm>
            <a:off x="2636999" y="2325075"/>
            <a:ext cx="1144387" cy="338554"/>
          </a:xfrm>
          <a:prstGeom prst="rect">
            <a:avLst/>
          </a:prstGeom>
          <a:noFill/>
        </p:spPr>
        <p:txBody>
          <a:bodyPr wrap="square" rtlCol="0">
            <a:spAutoFit/>
          </a:bodyPr>
          <a:lstStyle/>
          <a:p>
            <a:r>
              <a:rPr lang="en-US" sz="800" dirty="0"/>
              <a:t>Damian Dech</a:t>
            </a:r>
          </a:p>
          <a:p>
            <a:r>
              <a:rPr lang="en-US" sz="800" dirty="0"/>
              <a:t>Debbie Phile</a:t>
            </a:r>
          </a:p>
        </p:txBody>
      </p:sp>
      <p:sp>
        <p:nvSpPr>
          <p:cNvPr id="46" name="TextBox 45"/>
          <p:cNvSpPr txBox="1"/>
          <p:nvPr/>
        </p:nvSpPr>
        <p:spPr>
          <a:xfrm>
            <a:off x="5675273" y="2484342"/>
            <a:ext cx="1144387" cy="215444"/>
          </a:xfrm>
          <a:prstGeom prst="rect">
            <a:avLst/>
          </a:prstGeom>
          <a:noFill/>
        </p:spPr>
        <p:txBody>
          <a:bodyPr wrap="square" rtlCol="0">
            <a:spAutoFit/>
          </a:bodyPr>
          <a:lstStyle/>
          <a:p>
            <a:r>
              <a:rPr lang="en-US" sz="800" dirty="0"/>
              <a:t>Arlene Shambach</a:t>
            </a:r>
          </a:p>
        </p:txBody>
      </p:sp>
      <p:sp>
        <p:nvSpPr>
          <p:cNvPr id="47" name="TextBox 46"/>
          <p:cNvSpPr txBox="1"/>
          <p:nvPr/>
        </p:nvSpPr>
        <p:spPr>
          <a:xfrm>
            <a:off x="1870081" y="3275914"/>
            <a:ext cx="1144387" cy="215444"/>
          </a:xfrm>
          <a:prstGeom prst="rect">
            <a:avLst/>
          </a:prstGeom>
          <a:noFill/>
        </p:spPr>
        <p:txBody>
          <a:bodyPr wrap="square" rtlCol="0">
            <a:spAutoFit/>
          </a:bodyPr>
          <a:lstStyle/>
          <a:p>
            <a:r>
              <a:rPr lang="en-US" sz="800" dirty="0"/>
              <a:t>Donn Bell</a:t>
            </a:r>
          </a:p>
        </p:txBody>
      </p:sp>
      <p:sp>
        <p:nvSpPr>
          <p:cNvPr id="48" name="TextBox 47"/>
          <p:cNvSpPr txBox="1"/>
          <p:nvPr/>
        </p:nvSpPr>
        <p:spPr>
          <a:xfrm>
            <a:off x="3599232" y="3278798"/>
            <a:ext cx="1144387" cy="461665"/>
          </a:xfrm>
          <a:prstGeom prst="rect">
            <a:avLst/>
          </a:prstGeom>
          <a:noFill/>
        </p:spPr>
        <p:txBody>
          <a:bodyPr wrap="square" rtlCol="0">
            <a:spAutoFit/>
          </a:bodyPr>
          <a:lstStyle/>
          <a:p>
            <a:r>
              <a:rPr lang="en-US" sz="800" dirty="0"/>
              <a:t>Jenna Phile</a:t>
            </a:r>
          </a:p>
          <a:p>
            <a:r>
              <a:rPr lang="en-US" sz="800" dirty="0"/>
              <a:t>Cathy Thomas</a:t>
            </a:r>
          </a:p>
          <a:p>
            <a:r>
              <a:rPr lang="en-US" sz="800" dirty="0"/>
              <a:t>Ryan Zimmerman</a:t>
            </a:r>
          </a:p>
        </p:txBody>
      </p:sp>
      <p:sp>
        <p:nvSpPr>
          <p:cNvPr id="49" name="TextBox 48"/>
          <p:cNvSpPr txBox="1"/>
          <p:nvPr/>
        </p:nvSpPr>
        <p:spPr>
          <a:xfrm>
            <a:off x="4660778" y="3371433"/>
            <a:ext cx="1144387" cy="215444"/>
          </a:xfrm>
          <a:prstGeom prst="rect">
            <a:avLst/>
          </a:prstGeom>
          <a:noFill/>
        </p:spPr>
        <p:txBody>
          <a:bodyPr wrap="square" rtlCol="0">
            <a:spAutoFit/>
          </a:bodyPr>
          <a:lstStyle/>
          <a:p>
            <a:r>
              <a:rPr lang="en-US" sz="800" dirty="0"/>
              <a:t>Fran Pruchenski</a:t>
            </a:r>
          </a:p>
        </p:txBody>
      </p:sp>
      <p:sp>
        <p:nvSpPr>
          <p:cNvPr id="50" name="TextBox 49"/>
          <p:cNvSpPr txBox="1"/>
          <p:nvPr/>
        </p:nvSpPr>
        <p:spPr>
          <a:xfrm>
            <a:off x="811766" y="4103643"/>
            <a:ext cx="1144387" cy="338554"/>
          </a:xfrm>
          <a:prstGeom prst="rect">
            <a:avLst/>
          </a:prstGeom>
          <a:noFill/>
        </p:spPr>
        <p:txBody>
          <a:bodyPr wrap="square" rtlCol="0">
            <a:spAutoFit/>
          </a:bodyPr>
          <a:lstStyle/>
          <a:p>
            <a:r>
              <a:rPr lang="en-US" sz="800" dirty="0"/>
              <a:t>Lin Dennis</a:t>
            </a:r>
          </a:p>
          <a:p>
            <a:r>
              <a:rPr lang="en-US" sz="800" dirty="0"/>
              <a:t>Rick Mann</a:t>
            </a:r>
          </a:p>
        </p:txBody>
      </p:sp>
      <p:sp>
        <p:nvSpPr>
          <p:cNvPr id="51" name="TextBox 50"/>
          <p:cNvSpPr txBox="1"/>
          <p:nvPr/>
        </p:nvSpPr>
        <p:spPr>
          <a:xfrm>
            <a:off x="4868052" y="4241287"/>
            <a:ext cx="1144387" cy="215444"/>
          </a:xfrm>
          <a:prstGeom prst="rect">
            <a:avLst/>
          </a:prstGeom>
          <a:noFill/>
        </p:spPr>
        <p:txBody>
          <a:bodyPr wrap="square" rtlCol="0">
            <a:spAutoFit/>
          </a:bodyPr>
          <a:lstStyle/>
          <a:p>
            <a:r>
              <a:rPr lang="en-US" sz="800" dirty="0"/>
              <a:t>Kevin Kibler</a:t>
            </a:r>
          </a:p>
        </p:txBody>
      </p:sp>
      <p:sp>
        <p:nvSpPr>
          <p:cNvPr id="52" name="TextBox 51"/>
          <p:cNvSpPr txBox="1"/>
          <p:nvPr/>
        </p:nvSpPr>
        <p:spPr>
          <a:xfrm>
            <a:off x="6797783" y="4142893"/>
            <a:ext cx="1144387" cy="215444"/>
          </a:xfrm>
          <a:prstGeom prst="rect">
            <a:avLst/>
          </a:prstGeom>
          <a:noFill/>
        </p:spPr>
        <p:txBody>
          <a:bodyPr wrap="square" rtlCol="0">
            <a:spAutoFit/>
          </a:bodyPr>
          <a:lstStyle/>
          <a:p>
            <a:r>
              <a:rPr lang="en-US" sz="800" dirty="0"/>
              <a:t>Travis Brown</a:t>
            </a:r>
          </a:p>
        </p:txBody>
      </p:sp>
      <p:sp>
        <p:nvSpPr>
          <p:cNvPr id="53" name="TextBox 52"/>
          <p:cNvSpPr txBox="1"/>
          <p:nvPr/>
        </p:nvSpPr>
        <p:spPr>
          <a:xfrm>
            <a:off x="2712162" y="5050870"/>
            <a:ext cx="1144387" cy="338554"/>
          </a:xfrm>
          <a:prstGeom prst="rect">
            <a:avLst/>
          </a:prstGeom>
          <a:noFill/>
        </p:spPr>
        <p:txBody>
          <a:bodyPr wrap="square" rtlCol="0">
            <a:spAutoFit/>
          </a:bodyPr>
          <a:lstStyle/>
          <a:p>
            <a:r>
              <a:rPr lang="en-US" sz="800" dirty="0"/>
              <a:t>Tina Finney</a:t>
            </a:r>
          </a:p>
          <a:p>
            <a:r>
              <a:rPr lang="en-US" sz="800" dirty="0"/>
              <a:t>Nicole Reiter</a:t>
            </a:r>
          </a:p>
        </p:txBody>
      </p:sp>
      <p:grpSp>
        <p:nvGrpSpPr>
          <p:cNvPr id="55" name="Group 54"/>
          <p:cNvGrpSpPr/>
          <p:nvPr/>
        </p:nvGrpSpPr>
        <p:grpSpPr>
          <a:xfrm>
            <a:off x="2770555" y="5562117"/>
            <a:ext cx="4855187" cy="2051296"/>
            <a:chOff x="-4395646" y="3967552"/>
            <a:chExt cx="3430688" cy="2051296"/>
          </a:xfrm>
        </p:grpSpPr>
        <p:sp>
          <p:nvSpPr>
            <p:cNvPr id="56" name="TextBox 55"/>
            <p:cNvSpPr txBox="1"/>
            <p:nvPr/>
          </p:nvSpPr>
          <p:spPr>
            <a:xfrm>
              <a:off x="-4026791" y="3967552"/>
              <a:ext cx="3061833" cy="1323439"/>
            </a:xfrm>
            <a:prstGeom prst="rect">
              <a:avLst/>
            </a:prstGeom>
            <a:noFill/>
          </p:spPr>
          <p:txBody>
            <a:bodyPr wrap="square" rtlCol="0">
              <a:spAutoFit/>
            </a:bodyPr>
            <a:lstStyle/>
            <a:p>
              <a:r>
                <a:rPr lang="en-US" sz="2000" dirty="0"/>
                <a:t>Cookie Queens and Kings are needed to bring cookies on Sundays.  To sign up get ahold of Lisa Morehead.</a:t>
              </a:r>
            </a:p>
          </p:txBody>
        </p:sp>
        <p:sp>
          <p:nvSpPr>
            <p:cNvPr id="57" name="Rectangle 56"/>
            <p:cNvSpPr/>
            <p:nvPr/>
          </p:nvSpPr>
          <p:spPr>
            <a:xfrm>
              <a:off x="-4395646" y="5249407"/>
              <a:ext cx="3396002" cy="769441"/>
            </a:xfrm>
            <a:prstGeom prst="rect">
              <a:avLst/>
            </a:prstGeom>
          </p:spPr>
          <p:txBody>
            <a:bodyPr wrap="square">
              <a:spAutoFit/>
            </a:bodyPr>
            <a:lstStyle/>
            <a:p>
              <a:pPr algn="ctr"/>
              <a:r>
                <a:rPr lang="en-US" sz="1600" dirty="0">
                  <a:solidFill>
                    <a:srgbClr val="050505"/>
                  </a:solidFill>
                  <a:latin typeface="+mj-lt"/>
                </a:rPr>
                <a:t>(</a:t>
              </a:r>
              <a:r>
                <a:rPr lang="en-US" sz="1600" dirty="0">
                  <a:latin typeface="+mj-lt"/>
                </a:rPr>
                <a:t>330-247-8171)  </a:t>
              </a:r>
            </a:p>
            <a:p>
              <a:pPr algn="ctr"/>
              <a:r>
                <a:rPr lang="en-US" sz="1600" b="1" dirty="0">
                  <a:latin typeface="+mj-lt"/>
                </a:rPr>
                <a:t>NEW</a:t>
              </a:r>
              <a:r>
                <a:rPr lang="en-US" sz="1600" dirty="0">
                  <a:latin typeface="+mj-lt"/>
                </a:rPr>
                <a:t>  Email for Lisa</a:t>
              </a:r>
            </a:p>
            <a:p>
              <a:pPr algn="ctr"/>
              <a:endParaRPr lang="en-US" sz="1200" dirty="0">
                <a:latin typeface="+mj-lt"/>
              </a:endParaRPr>
            </a:p>
          </p:txBody>
        </p:sp>
        <p:sp>
          <p:nvSpPr>
            <p:cNvPr id="58" name="Rectangle 57"/>
            <p:cNvSpPr/>
            <p:nvPr/>
          </p:nvSpPr>
          <p:spPr>
            <a:xfrm>
              <a:off x="-3530028" y="4896156"/>
              <a:ext cx="2215761" cy="369332"/>
            </a:xfrm>
            <a:prstGeom prst="rect">
              <a:avLst/>
            </a:prstGeom>
          </p:spPr>
          <p:txBody>
            <a:bodyPr wrap="none">
              <a:spAutoFit/>
            </a:bodyPr>
            <a:lstStyle/>
            <a:p>
              <a:r>
                <a:rPr lang="en-US" dirty="0">
                  <a:latin typeface="Times New Roman" panose="02020603050405020304" pitchFamily="18" charset="0"/>
                </a:rPr>
                <a:t>marialisamorehead@gmail.com</a:t>
              </a:r>
            </a:p>
          </p:txBody>
        </p:sp>
      </p:grpSp>
      <p:sp>
        <p:nvSpPr>
          <p:cNvPr id="62" name="TextBox 61"/>
          <p:cNvSpPr txBox="1"/>
          <p:nvPr/>
        </p:nvSpPr>
        <p:spPr>
          <a:xfrm>
            <a:off x="785194" y="8633850"/>
            <a:ext cx="6711173" cy="1046440"/>
          </a:xfrm>
          <a:prstGeom prst="rect">
            <a:avLst/>
          </a:prstGeom>
          <a:noFill/>
          <a:ln>
            <a:solidFill>
              <a:schemeClr val="tx1"/>
            </a:solidFill>
          </a:ln>
        </p:spPr>
        <p:txBody>
          <a:bodyPr wrap="square" rtlCol="0">
            <a:spAutoFit/>
          </a:bodyPr>
          <a:lstStyle/>
          <a:p>
            <a:r>
              <a:rPr lang="en-US" sz="1400" dirty="0">
                <a:latin typeface="Lucida Bright" panose="02040602050505020304" pitchFamily="18" charset="0"/>
              </a:rPr>
              <a:t>Have you, your kids, grandkids or anyone else done something you would like to announce???  If you would like anything added to the newsletter, please let Cyndi know </a:t>
            </a:r>
            <a:r>
              <a:rPr lang="en-US" sz="1400" b="1" dirty="0">
                <a:latin typeface="Lucida Bright" panose="02040602050505020304" pitchFamily="18" charset="0"/>
              </a:rPr>
              <a:t>before</a:t>
            </a:r>
            <a:r>
              <a:rPr lang="en-US" sz="1400" dirty="0">
                <a:latin typeface="Lucida Bright" panose="02040602050505020304" pitchFamily="18" charset="0"/>
              </a:rPr>
              <a:t> the last Saturday of the month</a:t>
            </a:r>
            <a:r>
              <a:rPr lang="en-US" sz="1100" dirty="0">
                <a:latin typeface="Lucida Bright" panose="02040602050505020304" pitchFamily="18" charset="0"/>
              </a:rPr>
              <a:t>.</a:t>
            </a:r>
          </a:p>
          <a:p>
            <a:r>
              <a:rPr lang="en-US" sz="1100" dirty="0">
                <a:latin typeface="Lucida Bright" panose="02040602050505020304" pitchFamily="18" charset="0"/>
              </a:rPr>
              <a:t> </a:t>
            </a:r>
            <a:r>
              <a:rPr lang="en-US" sz="2000" b="1" dirty="0">
                <a:latin typeface="Lucida Bright" panose="02040602050505020304" pitchFamily="18" charset="0"/>
              </a:rPr>
              <a:t>NEW EMAIL:  </a:t>
            </a:r>
            <a:r>
              <a:rPr lang="en-US" sz="2000" b="1" dirty="0">
                <a:solidFill>
                  <a:srgbClr val="0070C0"/>
                </a:solidFill>
                <a:latin typeface="Lucida Bright" panose="02040602050505020304" pitchFamily="18" charset="0"/>
              </a:rPr>
              <a:t>EUCNEWS1823@gmail.com</a:t>
            </a:r>
          </a:p>
        </p:txBody>
      </p:sp>
      <p:sp>
        <p:nvSpPr>
          <p:cNvPr id="63" name="Rectangle 62"/>
          <p:cNvSpPr/>
          <p:nvPr/>
        </p:nvSpPr>
        <p:spPr>
          <a:xfrm>
            <a:off x="285225" y="5908478"/>
            <a:ext cx="3886200" cy="2585323"/>
          </a:xfrm>
          <a:prstGeom prst="rect">
            <a:avLst/>
          </a:prstGeom>
        </p:spPr>
        <p:txBody>
          <a:bodyPr>
            <a:spAutoFit/>
          </a:bodyPr>
          <a:lstStyle/>
          <a:p>
            <a:r>
              <a:rPr lang="en-US" dirty="0">
                <a:solidFill>
                  <a:srgbClr val="000000"/>
                </a:solidFill>
                <a:latin typeface="Times New Roman" panose="02020603050405020304" pitchFamily="18" charset="0"/>
              </a:rPr>
              <a:t>Cookie queens for Nov. are:</a:t>
            </a:r>
          </a:p>
          <a:p>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Nov. 6</a:t>
            </a:r>
            <a:r>
              <a:rPr lang="en-US" baseline="30000" dirty="0">
                <a:solidFill>
                  <a:srgbClr val="000000"/>
                </a:solidFill>
                <a:latin typeface="Times New Roman" panose="02020603050405020304" pitchFamily="18" charset="0"/>
              </a:rPr>
              <a:t>th</a:t>
            </a:r>
            <a:r>
              <a:rPr lang="en-US" dirty="0">
                <a:solidFill>
                  <a:srgbClr val="000000"/>
                </a:solidFill>
                <a:latin typeface="Times New Roman" panose="02020603050405020304" pitchFamily="18" charset="0"/>
              </a:rPr>
              <a:t> Julia Hayes</a:t>
            </a:r>
          </a:p>
          <a:p>
            <a:endParaRPr lang="en-US" dirty="0">
              <a:solidFill>
                <a:srgbClr val="000000"/>
              </a:solidFill>
              <a:latin typeface="Times New Roman" panose="02020603050405020304" pitchFamily="18" charset="0"/>
            </a:endParaRPr>
          </a:p>
          <a:p>
            <a:r>
              <a:rPr lang="en-US" b="0" i="0" dirty="0">
                <a:solidFill>
                  <a:srgbClr val="000000"/>
                </a:solidFill>
                <a:effectLst/>
                <a:latin typeface="Times New Roman" panose="02020603050405020304" pitchFamily="18" charset="0"/>
              </a:rPr>
              <a:t>Nov. 13</a:t>
            </a:r>
            <a:r>
              <a:rPr lang="en-US" b="0" i="0" baseline="30000" dirty="0">
                <a:solidFill>
                  <a:srgbClr val="000000"/>
                </a:solidFill>
                <a:effectLst/>
                <a:latin typeface="Times New Roman" panose="02020603050405020304" pitchFamily="18" charset="0"/>
              </a:rPr>
              <a:t>th</a:t>
            </a:r>
            <a:r>
              <a:rPr lang="en-US" b="0" i="0" dirty="0">
                <a:solidFill>
                  <a:srgbClr val="000000"/>
                </a:solidFill>
                <a:effectLst/>
                <a:latin typeface="Times New Roman" panose="02020603050405020304" pitchFamily="18" charset="0"/>
              </a:rPr>
              <a:t> Diane </a:t>
            </a:r>
            <a:r>
              <a:rPr lang="en-US" dirty="0">
                <a:solidFill>
                  <a:srgbClr val="000000"/>
                </a:solidFill>
                <a:latin typeface="Times New Roman" panose="02020603050405020304" pitchFamily="18" charset="0"/>
              </a:rPr>
              <a:t>Ringer</a:t>
            </a:r>
          </a:p>
          <a:p>
            <a:endParaRPr lang="en-US" b="0" i="0" dirty="0">
              <a:solidFill>
                <a:srgbClr val="000000"/>
              </a:solidFill>
              <a:effectLst/>
              <a:latin typeface="Times New Roman" panose="02020603050405020304" pitchFamily="18" charset="0"/>
            </a:endParaRPr>
          </a:p>
          <a:p>
            <a:r>
              <a:rPr lang="en-US" dirty="0">
                <a:solidFill>
                  <a:srgbClr val="000000"/>
                </a:solidFill>
                <a:latin typeface="Times New Roman" panose="02020603050405020304" pitchFamily="18" charset="0"/>
              </a:rPr>
              <a:t>Nov. 20</a:t>
            </a:r>
            <a:r>
              <a:rPr lang="en-US" baseline="30000" dirty="0">
                <a:solidFill>
                  <a:srgbClr val="000000"/>
                </a:solidFill>
                <a:latin typeface="Times New Roman" panose="02020603050405020304" pitchFamily="18" charset="0"/>
              </a:rPr>
              <a:t>th</a:t>
            </a:r>
            <a:r>
              <a:rPr lang="en-US" dirty="0">
                <a:solidFill>
                  <a:srgbClr val="000000"/>
                </a:solidFill>
                <a:latin typeface="Times New Roman" panose="02020603050405020304" pitchFamily="18" charset="0"/>
              </a:rPr>
              <a:t>  Maureen </a:t>
            </a:r>
            <a:r>
              <a:rPr lang="en-US" dirty="0" err="1">
                <a:solidFill>
                  <a:srgbClr val="000000"/>
                </a:solidFill>
                <a:latin typeface="Times New Roman" panose="02020603050405020304" pitchFamily="18" charset="0"/>
              </a:rPr>
              <a:t>Locher</a:t>
            </a:r>
            <a:endParaRPr lang="en-US" dirty="0">
              <a:solidFill>
                <a:srgbClr val="000000"/>
              </a:solidFill>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dirty="0">
                <a:solidFill>
                  <a:srgbClr val="000000"/>
                </a:solidFill>
                <a:latin typeface="Times New Roman" panose="02020603050405020304" pitchFamily="18" charset="0"/>
              </a:rPr>
              <a:t>Nov. 27</a:t>
            </a:r>
            <a:r>
              <a:rPr lang="en-US" baseline="30000" dirty="0">
                <a:solidFill>
                  <a:srgbClr val="000000"/>
                </a:solidFill>
                <a:latin typeface="Times New Roman" panose="02020603050405020304" pitchFamily="18" charset="0"/>
              </a:rPr>
              <a:t>th</a:t>
            </a:r>
            <a:r>
              <a:rPr lang="en-US" dirty="0">
                <a:solidFill>
                  <a:srgbClr val="000000"/>
                </a:solidFill>
                <a:latin typeface="Times New Roman" panose="02020603050405020304" pitchFamily="18" charset="0"/>
              </a:rPr>
              <a:t>  Ramona Holloway</a:t>
            </a:r>
            <a:endParaRPr lang="en-US" b="0" i="0" dirty="0">
              <a:solidFill>
                <a:srgbClr val="000000"/>
              </a:solidFill>
              <a:effectLst/>
              <a:latin typeface="Times New Roman" panose="02020603050405020304" pitchFamily="18" charset="0"/>
            </a:endParaRPr>
          </a:p>
        </p:txBody>
      </p:sp>
      <p:pic>
        <p:nvPicPr>
          <p:cNvPr id="2050" name="Picture 2" descr="Cookie Queen Baking Baker Christmas Holiday&quot; Sticker for Sale by  Anastasia-Mathe | Redbub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79" t="27281" r="8189" b="28087"/>
          <a:stretch/>
        </p:blipFill>
        <p:spPr bwMode="auto">
          <a:xfrm>
            <a:off x="2712162" y="6514983"/>
            <a:ext cx="1335751" cy="70442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045154" y="7665119"/>
            <a:ext cx="1964635" cy="738664"/>
          </a:xfrm>
          <a:prstGeom prst="rect">
            <a:avLst/>
          </a:prstGeom>
          <a:noFill/>
          <a:ln>
            <a:solidFill>
              <a:schemeClr val="tx1"/>
            </a:solidFill>
          </a:ln>
        </p:spPr>
        <p:txBody>
          <a:bodyPr wrap="square" rtlCol="0">
            <a:spAutoFit/>
          </a:bodyPr>
          <a:lstStyle/>
          <a:p>
            <a:r>
              <a:rPr lang="en-US" sz="1400" b="1" dirty="0"/>
              <a:t>Future  Council Dates:</a:t>
            </a:r>
            <a:endParaRPr lang="en-US" sz="1400" dirty="0"/>
          </a:p>
          <a:p>
            <a:r>
              <a:rPr lang="en-US" sz="1400" dirty="0"/>
              <a:t>November 10</a:t>
            </a:r>
            <a:r>
              <a:rPr lang="en-US" sz="1400" baseline="30000" dirty="0"/>
              <a:t>th</a:t>
            </a:r>
            <a:endParaRPr lang="en-US" sz="1400" dirty="0"/>
          </a:p>
          <a:p>
            <a:r>
              <a:rPr lang="en-US" sz="1400" dirty="0"/>
              <a:t>December 8</a:t>
            </a:r>
            <a:r>
              <a:rPr lang="en-US" sz="1400" baseline="30000" dirty="0"/>
              <a:t>th</a:t>
            </a:r>
          </a:p>
        </p:txBody>
      </p:sp>
    </p:spTree>
    <p:extLst>
      <p:ext uri="{BB962C8B-B14F-4D97-AF65-F5344CB8AC3E}">
        <p14:creationId xmlns:p14="http://schemas.microsoft.com/office/powerpoint/2010/main" val="42682225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20703</TotalTime>
  <Words>734</Words>
  <Application>Microsoft Office PowerPoint</Application>
  <PresentationFormat>Custom</PresentationFormat>
  <Paragraphs>114</Paragraphs>
  <Slides>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vt:i4>
      </vt:variant>
    </vt:vector>
  </HeadingPairs>
  <TitlesOfParts>
    <vt:vector size="17" baseType="lpstr">
      <vt:lpstr>Aldhabi</vt:lpstr>
      <vt:lpstr>Arial</vt:lpstr>
      <vt:lpstr>Arial</vt:lpstr>
      <vt:lpstr>Book Antiqua</vt:lpstr>
      <vt:lpstr>Calibri</vt:lpstr>
      <vt:lpstr>Calibri Light</vt:lpstr>
      <vt:lpstr>Century Schoolbook</vt:lpstr>
      <vt:lpstr>French Script MT</vt:lpstr>
      <vt:lpstr>Gabriola</vt:lpstr>
      <vt:lpstr>Lucida Bright</vt:lpstr>
      <vt:lpstr>Lucida Fax</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Cyndi Oblisk</dc:creator>
  <cp:lastModifiedBy>Secretary</cp:lastModifiedBy>
  <cp:revision>437</cp:revision>
  <cp:lastPrinted>2022-10-27T16:56:18Z</cp:lastPrinted>
  <dcterms:created xsi:type="dcterms:W3CDTF">2021-05-22T16:01:07Z</dcterms:created>
  <dcterms:modified xsi:type="dcterms:W3CDTF">2022-10-28T14:29:05Z</dcterms:modified>
</cp:coreProperties>
</file>